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3" r:id="rId26"/>
    <p:sldId id="280" r:id="rId27"/>
    <p:sldId id="281" r:id="rId28"/>
    <p:sldId id="282" r:id="rId29"/>
    <p:sldId id="291" r:id="rId30"/>
    <p:sldId id="290" r:id="rId31"/>
    <p:sldId id="284" r:id="rId32"/>
    <p:sldId id="285" r:id="rId33"/>
    <p:sldId id="293" r:id="rId34"/>
    <p:sldId id="286" r:id="rId35"/>
    <p:sldId id="295" r:id="rId36"/>
    <p:sldId id="287" r:id="rId37"/>
    <p:sldId id="294" r:id="rId38"/>
    <p:sldId id="288" r:id="rId39"/>
    <p:sldId id="296" r:id="rId40"/>
    <p:sldId id="289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9DFAD-99EF-425C-8F89-B544233DBE44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4AE57-E56E-483F-9FD3-E11609F9AF5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9DFAD-99EF-425C-8F89-B544233DBE44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4AE57-E56E-483F-9FD3-E11609F9AF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9DFAD-99EF-425C-8F89-B544233DBE44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4AE57-E56E-483F-9FD3-E11609F9AF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9DFAD-99EF-425C-8F89-B544233DBE44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4AE57-E56E-483F-9FD3-E11609F9AF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9DFAD-99EF-425C-8F89-B544233DBE44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4AE57-E56E-483F-9FD3-E11609F9AF5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9DFAD-99EF-425C-8F89-B544233DBE44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4AE57-E56E-483F-9FD3-E11609F9AF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9DFAD-99EF-425C-8F89-B544233DBE44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4AE57-E56E-483F-9FD3-E11609F9AF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9DFAD-99EF-425C-8F89-B544233DBE44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14AE57-E56E-483F-9FD3-E11609F9AF5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9DFAD-99EF-425C-8F89-B544233DBE44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4AE57-E56E-483F-9FD3-E11609F9AF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9DFAD-99EF-425C-8F89-B544233DBE44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2A14AE57-E56E-483F-9FD3-E11609F9AF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92F9DFAD-99EF-425C-8F89-B544233DBE44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4AE57-E56E-483F-9FD3-E11609F9AF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92F9DFAD-99EF-425C-8F89-B544233DBE44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A14AE57-E56E-483F-9FD3-E11609F9AF53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286000"/>
            <a:ext cx="7772400" cy="1975104"/>
          </a:xfrm>
        </p:spPr>
        <p:txBody>
          <a:bodyPr/>
          <a:lstStyle/>
          <a:p>
            <a:pPr algn="ctr"/>
            <a:r>
              <a:rPr lang="en-US" dirty="0" smtClean="0"/>
              <a:t>Hybrid Formula Car</a:t>
            </a:r>
            <a:br>
              <a:rPr lang="en-US" dirty="0" smtClean="0"/>
            </a:br>
            <a:r>
              <a:rPr lang="en-US" dirty="0" smtClean="0"/>
              <a:t>SD1115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724400"/>
            <a:ext cx="7772400" cy="1508760"/>
          </a:xfrm>
        </p:spPr>
        <p:txBody>
          <a:bodyPr/>
          <a:lstStyle/>
          <a:p>
            <a:r>
              <a:rPr lang="en-US" dirty="0" smtClean="0"/>
              <a:t>Zach Michel, Jonathan </a:t>
            </a:r>
            <a:r>
              <a:rPr lang="en-US" dirty="0" err="1" smtClean="0"/>
              <a:t>Scislow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Jamie Ottmar, </a:t>
            </a:r>
            <a:r>
              <a:rPr lang="en-US" dirty="0" err="1" smtClean="0"/>
              <a:t>Wenxiao</a:t>
            </a:r>
            <a:r>
              <a:rPr lang="en-US" dirty="0" smtClean="0"/>
              <a:t> </a:t>
            </a:r>
            <a:r>
              <a:rPr lang="en-US" dirty="0" err="1" smtClean="0"/>
              <a:t>Zeng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7467600" cy="792162"/>
          </a:xfrm>
        </p:spPr>
        <p:txBody>
          <a:bodyPr/>
          <a:lstStyle/>
          <a:p>
            <a:r>
              <a:rPr lang="en-US" sz="4000" dirty="0" smtClean="0">
                <a:solidFill>
                  <a:prstClr val="white"/>
                </a:solidFill>
              </a:rPr>
              <a:t>Curtis 1238R (cont.)</a:t>
            </a:r>
            <a:endParaRPr lang="en-US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2133600"/>
            <a:ext cx="4142896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371600"/>
            <a:ext cx="4267200" cy="2971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Uses a 36 pin AMPSEAL connector.</a:t>
            </a:r>
          </a:p>
          <a:p>
            <a:r>
              <a:rPr lang="en-US" dirty="0" smtClean="0"/>
              <a:t>We were given an unwired connector and wired up the harness using only the pins that our system needed.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366260"/>
            <a:ext cx="29337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2162"/>
          </a:xfrm>
        </p:spPr>
        <p:txBody>
          <a:bodyPr/>
          <a:lstStyle/>
          <a:p>
            <a:r>
              <a:rPr lang="en-US" sz="4000" dirty="0" smtClean="0"/>
              <a:t>Batteries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2800" y="1524000"/>
            <a:ext cx="54102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Decided to use Lithium-ion battery chemistry</a:t>
            </a:r>
          </a:p>
          <a:p>
            <a:r>
              <a:rPr lang="en-US" dirty="0" smtClean="0"/>
              <a:t>Handle high current safely</a:t>
            </a:r>
          </a:p>
          <a:p>
            <a:r>
              <a:rPr lang="en-US" dirty="0" smtClean="0"/>
              <a:t>High energy density</a:t>
            </a:r>
          </a:p>
          <a:p>
            <a:r>
              <a:rPr lang="en-US" dirty="0" smtClean="0"/>
              <a:t>Ideal for powering electric motors</a:t>
            </a:r>
          </a:p>
          <a:p>
            <a:r>
              <a:rPr lang="en-US" dirty="0" smtClean="0"/>
              <a:t>Rechargeable prismatic cells</a:t>
            </a:r>
          </a:p>
          <a:p>
            <a:r>
              <a:rPr lang="en-US" dirty="0" smtClean="0"/>
              <a:t>Much more safe and reliable than many other chemistry options.</a:t>
            </a:r>
          </a:p>
          <a:p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76400"/>
            <a:ext cx="2903484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3733800" cy="4572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Purchased batteries from Flux Power</a:t>
            </a:r>
          </a:p>
          <a:p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3.2V 40AH Cells</a:t>
            </a:r>
          </a:p>
          <a:p>
            <a:r>
              <a:rPr lang="en-US" dirty="0" smtClean="0"/>
              <a:t>Able to handle current that is required by the AC-15 electric motor, including the 300A momentary discharge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21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Batteries (cont.)</a:t>
            </a:r>
            <a:endParaRPr lang="en-US" sz="4000" dirty="0"/>
          </a:p>
        </p:txBody>
      </p:sp>
      <p:pic>
        <p:nvPicPr>
          <p:cNvPr id="5" name="Picture 4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95600" y="5715000"/>
            <a:ext cx="3276600" cy="780752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4876800" y="1600200"/>
            <a:ext cx="37338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20624" marR="0" lvl="0" indent="-384048" defTabSz="914400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lang="en-US" sz="3000" dirty="0"/>
              <a:t>Current</a:t>
            </a:r>
          </a:p>
          <a:p>
            <a:pPr marL="877824" lvl="1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lang="en-US" sz="2200" dirty="0"/>
              <a:t>400A Impulse (2 </a:t>
            </a:r>
            <a:r>
              <a:rPr lang="en-US" sz="2200" dirty="0" err="1"/>
              <a:t>secs</a:t>
            </a:r>
            <a:r>
              <a:rPr lang="en-US" sz="2200" dirty="0"/>
              <a:t>)</a:t>
            </a:r>
          </a:p>
          <a:p>
            <a:pPr marL="877824" lvl="1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lang="en-US" sz="2200" dirty="0"/>
              <a:t>200A Peak (10 </a:t>
            </a:r>
            <a:r>
              <a:rPr lang="en-US" sz="2200" dirty="0" err="1"/>
              <a:t>secs</a:t>
            </a:r>
            <a:r>
              <a:rPr lang="en-US" sz="2200" dirty="0"/>
              <a:t>)</a:t>
            </a:r>
          </a:p>
          <a:p>
            <a:pPr marL="877824" lvl="1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lang="en-US" sz="2200" dirty="0"/>
              <a:t>120A Continuous</a:t>
            </a:r>
          </a:p>
          <a:p>
            <a:pPr marL="420624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lang="en-US" sz="3000" dirty="0"/>
              <a:t>Voltage</a:t>
            </a:r>
          </a:p>
          <a:p>
            <a:pPr marL="877824" lvl="1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lang="en-US" sz="2200" dirty="0"/>
              <a:t>3.9V Max</a:t>
            </a:r>
          </a:p>
          <a:p>
            <a:pPr marL="877824" lvl="1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lang="en-US" sz="2200" dirty="0"/>
              <a:t>3.2V Nominal</a:t>
            </a:r>
          </a:p>
          <a:p>
            <a:pPr marL="877824" lvl="1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lang="en-US" sz="2200" dirty="0"/>
              <a:t>2.5V Minimum</a:t>
            </a:r>
          </a:p>
          <a:p>
            <a:pPr marL="877824" lvl="1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76400"/>
            <a:ext cx="5257800" cy="4114800"/>
          </a:xfrm>
        </p:spPr>
        <p:txBody>
          <a:bodyPr>
            <a:normAutofit/>
          </a:bodyPr>
          <a:lstStyle/>
          <a:p>
            <a:r>
              <a:rPr lang="en-US" dirty="0" smtClean="0"/>
              <a:t>Energy of our system</a:t>
            </a:r>
          </a:p>
          <a:p>
            <a:pPr marL="36576" indent="0" algn="ctr">
              <a:buNone/>
            </a:pPr>
            <a:r>
              <a:rPr lang="en-US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(76.8V)(40 Ah)(0.8)(3600) = 8.85 MJ</a:t>
            </a:r>
          </a:p>
          <a:p>
            <a:pPr lvl="0">
              <a:buClr>
                <a:srgbClr val="6EA0B0"/>
              </a:buClr>
            </a:pPr>
            <a:r>
              <a:rPr lang="en-US" dirty="0" smtClean="0">
                <a:solidFill>
                  <a:prstClr val="white"/>
                </a:solidFill>
              </a:rPr>
              <a:t>Competition energy restriction = 19.5 MJ</a:t>
            </a:r>
            <a:endParaRPr lang="en-US" dirty="0"/>
          </a:p>
          <a:p>
            <a:pPr marL="36576" indent="0" algn="ctr">
              <a:buNone/>
            </a:pPr>
            <a:r>
              <a:rPr lang="en-US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8.85 MJ/19.5 MJ = 45.5% Electric</a:t>
            </a:r>
            <a:endParaRPr lang="en-US" sz="24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r>
              <a:rPr lang="en-US" dirty="0" smtClean="0"/>
              <a:t>Our system’s continuous current will be around 60 A.</a:t>
            </a:r>
          </a:p>
          <a:p>
            <a:pPr marL="36576" indent="0" algn="ctr">
              <a:buNone/>
            </a:pPr>
            <a:r>
              <a:rPr lang="sv-SE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(40Ah) / (60A) = 40 minutes</a:t>
            </a:r>
          </a:p>
          <a:p>
            <a:pPr marL="36576" indent="0">
              <a:buNone/>
            </a:pPr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21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Batteries (cont.)</a:t>
            </a:r>
            <a:endParaRPr lang="en-US" sz="40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9275" y="1752600"/>
            <a:ext cx="36961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86137" y="4140010"/>
            <a:ext cx="3962400" cy="2070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0838"/>
            <a:ext cx="7467600" cy="639762"/>
          </a:xfrm>
        </p:spPr>
        <p:txBody>
          <a:bodyPr>
            <a:noAutofit/>
          </a:bodyPr>
          <a:lstStyle/>
          <a:p>
            <a:r>
              <a:rPr lang="en-US" sz="4000" dirty="0" smtClean="0"/>
              <a:t>Battery Charger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1400" y="1646237"/>
            <a:ext cx="5334000" cy="4906963"/>
          </a:xfrm>
        </p:spPr>
        <p:txBody>
          <a:bodyPr/>
          <a:lstStyle/>
          <a:p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Delta-Q </a:t>
            </a:r>
            <a:r>
              <a:rPr lang="en-US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QuiQ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Charger</a:t>
            </a:r>
          </a:p>
          <a:p>
            <a:pPr lvl="1"/>
            <a:r>
              <a:rPr lang="en-US" dirty="0" smtClean="0"/>
              <a:t>Purchased from Flux Power</a:t>
            </a:r>
          </a:p>
          <a:p>
            <a:pPr lvl="1"/>
            <a:r>
              <a:rPr lang="en-US" dirty="0" smtClean="0"/>
              <a:t>Universal AC Input (85-265V)</a:t>
            </a:r>
          </a:p>
          <a:p>
            <a:pPr lvl="1"/>
            <a:r>
              <a:rPr lang="en-US" dirty="0" smtClean="0"/>
              <a:t>72V DC output, 100V Max</a:t>
            </a:r>
          </a:p>
          <a:p>
            <a:pPr lvl="1"/>
            <a:r>
              <a:rPr lang="en-US" dirty="0" smtClean="0"/>
              <a:t>12A charging current</a:t>
            </a:r>
          </a:p>
          <a:p>
            <a:pPr lvl="1"/>
            <a:r>
              <a:rPr lang="en-US" dirty="0" smtClean="0"/>
              <a:t>Can be used with wide variety of battery chemistries</a:t>
            </a:r>
          </a:p>
          <a:p>
            <a:pPr lvl="1"/>
            <a:r>
              <a:rPr lang="en-US" dirty="0" smtClean="0"/>
              <a:t>Fully sealed enclosure that can be stored onboard.</a:t>
            </a:r>
          </a:p>
          <a:p>
            <a:pPr lvl="1"/>
            <a:r>
              <a:rPr lang="en-US" dirty="0" smtClean="0"/>
              <a:t>Safe and reliable.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657600"/>
            <a:ext cx="3604468" cy="2806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371" y="1524000"/>
            <a:ext cx="1914525" cy="177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322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21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Battery Management System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1"/>
            <a:ext cx="8305800" cy="1676400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eLithion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Lithiumate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Lite Li-Ion BMS</a:t>
            </a:r>
          </a:p>
          <a:p>
            <a:pPr lvl="1"/>
            <a:r>
              <a:rPr lang="en-US" dirty="0" smtClean="0"/>
              <a:t>Designed specifically for EV conversions</a:t>
            </a:r>
          </a:p>
          <a:p>
            <a:pPr lvl="1"/>
            <a:r>
              <a:rPr lang="en-US" dirty="0" smtClean="0"/>
              <a:t>Cell boards mounted on cells with a single wire connecting to adjacent cells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5400" y="3304203"/>
            <a:ext cx="3886200" cy="3325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-228600" y="2834956"/>
            <a:ext cx="5181600" cy="387064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420624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400" dirty="0" smtClean="0"/>
              <a:t>Can support up to 160 cells (~500V) in up to 8 banks.</a:t>
            </a:r>
          </a:p>
          <a:p>
            <a:pPr lvl="1"/>
            <a:r>
              <a:rPr lang="en-US" sz="2400" dirty="0" smtClean="0"/>
              <a:t>Protects cells from over/under current and over/under voltage and temperature</a:t>
            </a:r>
          </a:p>
          <a:p>
            <a:pPr lvl="1"/>
            <a:r>
              <a:rPr lang="en-US" sz="2400" dirty="0" smtClean="0"/>
              <a:t>Supports all form factors and chemistries.</a:t>
            </a:r>
          </a:p>
          <a:p>
            <a:pPr lvl="1"/>
            <a:r>
              <a:rPr lang="en-US" sz="2400" dirty="0" smtClean="0"/>
              <a:t>Compatible with most chargers and motor controllers</a:t>
            </a:r>
          </a:p>
          <a:p>
            <a:pPr lvl="1"/>
            <a:endParaRPr lang="en-US" sz="2400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2305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001000" cy="53340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Evaluation</a:t>
            </a:r>
          </a:p>
          <a:p>
            <a:pPr lvl="1"/>
            <a:r>
              <a:rPr lang="en-US" dirty="0" smtClean="0"/>
              <a:t>Calculates and reports the state of charge of the battery pack</a:t>
            </a:r>
            <a:endParaRPr lang="en-US" dirty="0"/>
          </a:p>
          <a:p>
            <a:r>
              <a:rPr lang="en-US" dirty="0" smtClean="0"/>
              <a:t>Management</a:t>
            </a:r>
          </a:p>
          <a:p>
            <a:pPr lvl="1"/>
            <a:r>
              <a:rPr lang="en-US" dirty="0" smtClean="0"/>
              <a:t>Balances the voltage for each cell</a:t>
            </a:r>
          </a:p>
          <a:p>
            <a:r>
              <a:rPr lang="en-US" dirty="0" smtClean="0"/>
              <a:t>Protection</a:t>
            </a:r>
          </a:p>
          <a:p>
            <a:pPr lvl="1"/>
            <a:r>
              <a:rPr lang="en-US" dirty="0" smtClean="0"/>
              <a:t>Turns off charger if the any cell voltage exceeds maximum or charging current is excessive</a:t>
            </a:r>
          </a:p>
          <a:p>
            <a:pPr lvl="1"/>
            <a:r>
              <a:rPr lang="en-US" dirty="0" smtClean="0"/>
              <a:t>Reduces motor drive power if battery is nearly empty</a:t>
            </a:r>
          </a:p>
          <a:p>
            <a:pPr lvl="1"/>
            <a:r>
              <a:rPr lang="en-US" dirty="0" smtClean="0"/>
              <a:t>Requests that motor controller turn off if cell voltage drops below a minimum, or the discharging current is excessive</a:t>
            </a:r>
          </a:p>
          <a:p>
            <a:pPr lvl="1"/>
            <a:r>
              <a:rPr lang="en-US" dirty="0" smtClean="0"/>
              <a:t>Disables charging if temperature is out of range, or if a cell board stops reporting its current state.</a:t>
            </a:r>
          </a:p>
          <a:p>
            <a:pPr lvl="1"/>
            <a:r>
              <a:rPr lang="en-US" dirty="0" smtClean="0"/>
              <a:t>Prevents the user from driving away with the AC power plugged in.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15962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Battery Management System (cont.)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081261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1"/>
            <a:ext cx="8153400" cy="32766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Graphical User Interface</a:t>
            </a:r>
          </a:p>
          <a:p>
            <a:pPr lvl="1"/>
            <a:r>
              <a:rPr lang="en-US" dirty="0" smtClean="0"/>
              <a:t>Connects a laptop via USB to the BMS.</a:t>
            </a:r>
          </a:p>
          <a:p>
            <a:pPr lvl="1"/>
            <a:r>
              <a:rPr lang="en-US" dirty="0" smtClean="0"/>
              <a:t>Able to view and test any faults that are occurring.</a:t>
            </a:r>
          </a:p>
          <a:p>
            <a:pPr lvl="1"/>
            <a:r>
              <a:rPr lang="en-US" dirty="0" smtClean="0"/>
              <a:t>Monitor individual cell voltages, current, temperature, </a:t>
            </a:r>
            <a:r>
              <a:rPr lang="en-US" dirty="0" err="1" smtClean="0"/>
              <a:t>etc</a:t>
            </a:r>
            <a:r>
              <a:rPr lang="en-US" dirty="0" smtClean="0"/>
              <a:t> in real time.</a:t>
            </a:r>
          </a:p>
          <a:p>
            <a:pPr lvl="1"/>
            <a:r>
              <a:rPr lang="en-US" dirty="0" smtClean="0"/>
              <a:t>Must use GUI to set up battery chemistry and size of pack before BMS will function properly.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15962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Battery Management System (cont.)</a:t>
            </a:r>
            <a:endParaRPr lang="en-US" sz="4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343400"/>
            <a:ext cx="54864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343400"/>
            <a:ext cx="2981325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640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286000"/>
            <a:ext cx="7772400" cy="1975104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600" b="1" cap="all" dirty="0" smtClean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+mj-lt"/>
                <a:ea typeface="+mj-ea"/>
                <a:cs typeface="+mj-cs"/>
              </a:rPr>
              <a:t>System Design &amp; Functionality</a:t>
            </a:r>
            <a:endParaRPr lang="en-US" sz="4600" b="1" cap="all" dirty="0">
              <a:ln w="5000" cmpd="sng">
                <a:solidFill>
                  <a:schemeClr val="accent1">
                    <a:tint val="80000"/>
                    <a:shade val="99000"/>
                    <a:satMod val="50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63000"/>
                      <a:satMod val="255000"/>
                    </a:schemeClr>
                  </a:gs>
                  <a:gs pos="9000">
                    <a:schemeClr val="accent1">
                      <a:tint val="63000"/>
                      <a:satMod val="255000"/>
                    </a:schemeClr>
                  </a:gs>
                  <a:gs pos="53000">
                    <a:schemeClr val="accent1">
                      <a:shade val="60000"/>
                      <a:satMod val="100000"/>
                    </a:schemeClr>
                  </a:gs>
                  <a:gs pos="90000">
                    <a:schemeClr val="accent1">
                      <a:tint val="63000"/>
                      <a:satMod val="255000"/>
                    </a:schemeClr>
                  </a:gs>
                  <a:gs pos="100000">
                    <a:schemeClr val="accent1">
                      <a:tint val="63000"/>
                      <a:satMod val="255000"/>
                    </a:schemeClr>
                  </a:gs>
                </a:gsLst>
                <a:lin ang="5400000"/>
              </a:gradFill>
              <a:effectLst>
                <a:outerShdw blurRad="50800" dist="38100" dir="5400000" algn="t" rotWithShape="0">
                  <a:prstClr val="black">
                    <a:alpha val="5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6715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1596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Overall System Schematic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832574" y="-613377"/>
            <a:ext cx="5562602" cy="8770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977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63976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Problem: Crude Oil Dependency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7467600" cy="19050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The United States is responsible for 25% of the world’s oil consumption</a:t>
            </a:r>
          </a:p>
          <a:p>
            <a:r>
              <a:rPr lang="en-US" sz="2000" dirty="0" smtClean="0"/>
              <a:t>Major contributor to pollution</a:t>
            </a:r>
            <a:endParaRPr lang="en-US" sz="2400" dirty="0" smtClean="0"/>
          </a:p>
          <a:p>
            <a:r>
              <a:rPr lang="en-US" sz="2000" dirty="0" smtClean="0"/>
              <a:t>1000 barrels of crude oil </a:t>
            </a:r>
          </a:p>
          <a:p>
            <a:pPr>
              <a:buNone/>
            </a:pPr>
            <a:r>
              <a:rPr lang="en-US" sz="2000" dirty="0" smtClean="0"/>
              <a:t>      extracted every second.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pPr>
              <a:buNone/>
            </a:pPr>
            <a:endParaRPr lang="en-US" sz="1000" dirty="0" smtClean="0"/>
          </a:p>
          <a:p>
            <a:pPr>
              <a:buNone/>
            </a:pPr>
            <a:endParaRPr lang="en-US" sz="1000" dirty="0" smtClean="0"/>
          </a:p>
          <a:p>
            <a:pPr>
              <a:buNone/>
            </a:pPr>
            <a:endParaRPr lang="en-US" sz="1000" dirty="0" smtClean="0"/>
          </a:p>
          <a:p>
            <a:pPr>
              <a:buNone/>
            </a:pPr>
            <a:endParaRPr lang="en-US" sz="1000" dirty="0" smtClean="0"/>
          </a:p>
          <a:p>
            <a:pPr>
              <a:buNone/>
            </a:pPr>
            <a:endParaRPr lang="en-US" sz="1000" dirty="0" smtClean="0"/>
          </a:p>
          <a:p>
            <a:pPr>
              <a:buNone/>
            </a:pPr>
            <a:endParaRPr lang="en-US" sz="1000" dirty="0" smtClean="0"/>
          </a:p>
          <a:p>
            <a:pPr>
              <a:buNone/>
            </a:pPr>
            <a:endParaRPr lang="en-US" sz="1000" dirty="0" smtClean="0"/>
          </a:p>
          <a:p>
            <a:pPr>
              <a:buNone/>
            </a:pPr>
            <a:endParaRPr lang="en-US" sz="1000" dirty="0" smtClean="0"/>
          </a:p>
          <a:p>
            <a:pPr>
              <a:buNone/>
            </a:pPr>
            <a:endParaRPr lang="en-US" sz="1000" dirty="0" smtClean="0"/>
          </a:p>
          <a:p>
            <a:pPr>
              <a:buNone/>
            </a:pPr>
            <a:endParaRPr lang="en-US" sz="1000" dirty="0" smtClean="0"/>
          </a:p>
          <a:p>
            <a:pPr>
              <a:buNone/>
            </a:pPr>
            <a:endParaRPr lang="en-US" sz="1000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24000"/>
            <a:ext cx="3907692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609600" y="3886200"/>
            <a:ext cx="3733800" cy="2514600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Electric Vehicles are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greener alternative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lang="en-US" sz="2000" dirty="0" smtClean="0"/>
              <a:t>Allow for less pollution while still having an internal combustion engine for power.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lang="en-US" sz="1000" dirty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 from: http://www.oildependency.org/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200" y="2971800"/>
            <a:ext cx="7848600" cy="990600"/>
          </a:xfrm>
          <a:prstGeom prst="rect">
            <a:avLst/>
          </a:prstGeom>
        </p:spPr>
        <p:txBody>
          <a:bodyPr vert="horz" lIns="45720" rIns="45720" anchor="ctr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Solution: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noProof="0" dirty="0" smtClean="0">
                <a:latin typeface="+mj-lt"/>
                <a:ea typeface="+mj-ea"/>
                <a:cs typeface="+mj-cs"/>
              </a:rPr>
              <a:t>Hybrid Electric Vehicles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81400"/>
            <a:ext cx="188042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495800"/>
            <a:ext cx="2701858" cy="1815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159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Ignition Switch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153400" cy="4906963"/>
          </a:xfrm>
        </p:spPr>
        <p:txBody>
          <a:bodyPr/>
          <a:lstStyle/>
          <a:p>
            <a:r>
              <a:rPr lang="en-US" dirty="0" smtClean="0"/>
              <a:t>Located on the right side of the drivers seat.</a:t>
            </a:r>
          </a:p>
          <a:p>
            <a:r>
              <a:rPr lang="en-US" dirty="0" smtClean="0"/>
              <a:t>When switch is up, system is powered.</a:t>
            </a:r>
          </a:p>
        </p:txBody>
      </p:sp>
      <p:pic>
        <p:nvPicPr>
          <p:cNvPr id="4099" name="Picture 3" descr="IMG_25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438400"/>
            <a:ext cx="5410200" cy="3837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/>
        </p:nvSpPr>
        <p:spPr>
          <a:xfrm>
            <a:off x="4038600" y="3276600"/>
            <a:ext cx="1066800" cy="108055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4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467600" cy="792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Battery Management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1" y="990600"/>
            <a:ext cx="4724400" cy="2805112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Switching ignition will give power to BMS.</a:t>
            </a:r>
          </a:p>
          <a:p>
            <a:r>
              <a:rPr lang="en-US" dirty="0" smtClean="0"/>
              <a:t>LED’s on BMS will light up and display whether batteries are properly set up or if there are faults occurring</a:t>
            </a:r>
          </a:p>
          <a:p>
            <a:r>
              <a:rPr lang="en-US" dirty="0" smtClean="0"/>
              <a:t>BMS master controller is located in the battery bank to the left of the vehicle operator.</a:t>
            </a:r>
            <a:endParaRPr lang="en-US" dirty="0"/>
          </a:p>
        </p:txBody>
      </p:sp>
      <p:pic>
        <p:nvPicPr>
          <p:cNvPr id="5122" name="Picture 2" descr="IMG_249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865246"/>
            <a:ext cx="3623497" cy="2705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IMG_25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371975" y="2105025"/>
            <a:ext cx="5153025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6755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159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Motor Controller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6274" y="1219200"/>
            <a:ext cx="4352926" cy="53340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If there are no BMS faults, batteries will provide the necessary voltage to the motor controller</a:t>
            </a:r>
          </a:p>
          <a:p>
            <a:r>
              <a:rPr lang="en-US" dirty="0" smtClean="0"/>
              <a:t>Motor controller status LEDs</a:t>
            </a:r>
          </a:p>
          <a:p>
            <a:pPr lvl="1"/>
            <a:r>
              <a:rPr lang="en-US" dirty="0" smtClean="0"/>
              <a:t>Yellow blinking light means controller has no faults</a:t>
            </a:r>
          </a:p>
          <a:p>
            <a:pPr lvl="1"/>
            <a:r>
              <a:rPr lang="en-US" dirty="0" smtClean="0"/>
              <a:t>Combination of Red/Yellow lights indicates that there are controller faults that need to be addressed.</a:t>
            </a:r>
            <a:endParaRPr lang="en-US" dirty="0"/>
          </a:p>
        </p:txBody>
      </p:sp>
      <p:pic>
        <p:nvPicPr>
          <p:cNvPr id="6146" name="Picture 2" descr="IMG_25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09800"/>
            <a:ext cx="4181475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569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62"/>
          </a:xfrm>
        </p:spPr>
        <p:txBody>
          <a:bodyPr/>
          <a:lstStyle/>
          <a:p>
            <a:r>
              <a:rPr lang="en-US" dirty="0" smtClean="0"/>
              <a:t>Electric Motor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4114800" cy="48307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If there are no motor controller faults, electric motor is ready to spin.</a:t>
            </a:r>
          </a:p>
          <a:p>
            <a:r>
              <a:rPr lang="en-US" dirty="0" smtClean="0"/>
              <a:t>Power is provided from motor controller to electric drive through 3 phase cables (U,V,W)</a:t>
            </a:r>
          </a:p>
          <a:p>
            <a:r>
              <a:rPr lang="en-US" dirty="0" smtClean="0"/>
              <a:t>Wire is enclosed in orange conduit for safety reasons</a:t>
            </a:r>
          </a:p>
          <a:p>
            <a:endParaRPr lang="en-US" dirty="0"/>
          </a:p>
        </p:txBody>
      </p:sp>
      <p:pic>
        <p:nvPicPr>
          <p:cNvPr id="7170" name="Picture 2" descr="IMG_250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971" y="2438400"/>
            <a:ext cx="4879629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268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21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Throttle Assembly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4038600" cy="4830763"/>
          </a:xfrm>
          <a:noFill/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Two-wire potentiometer is wired behind the vehicle’s gas pedal. Connected to motor controller through the AMPSEAL connector</a:t>
            </a:r>
          </a:p>
          <a:p>
            <a:r>
              <a:rPr lang="en-US" dirty="0" smtClean="0"/>
              <a:t>When pedal is suppressed, potentiometer will vary from 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~0.5 V </a:t>
            </a:r>
            <a:r>
              <a:rPr lang="en-US" dirty="0" smtClean="0"/>
              <a:t>(resting point) to 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~4 V </a:t>
            </a:r>
            <a:r>
              <a:rPr lang="en-US" dirty="0" smtClean="0"/>
              <a:t>(full throttle).</a:t>
            </a:r>
            <a:endParaRPr lang="en-US" dirty="0"/>
          </a:p>
        </p:txBody>
      </p:sp>
      <p:pic>
        <p:nvPicPr>
          <p:cNvPr id="8194" name="Picture 2" descr="IMG_25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933575"/>
            <a:ext cx="4774547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/>
        </p:nvSpPr>
        <p:spPr>
          <a:xfrm>
            <a:off x="6400800" y="4267200"/>
            <a:ext cx="1447799" cy="12192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93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21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Low Voltage Controls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962400" cy="4876799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Motor controller has connections for throttle potentiometer, ignition, BMS, programmer, motor encoder, etc.</a:t>
            </a:r>
          </a:p>
          <a:p>
            <a:r>
              <a:rPr lang="en-US" dirty="0" smtClean="0"/>
              <a:t>All of these connections are made through the AMPSEAL connector and provide the motor controller with the information necessary to properly operate the electric motor</a:t>
            </a:r>
          </a:p>
          <a:p>
            <a:pPr marL="36576" indent="0">
              <a:buNone/>
            </a:pPr>
            <a:endParaRPr lang="en-US" dirty="0"/>
          </a:p>
        </p:txBody>
      </p:sp>
      <p:pic>
        <p:nvPicPr>
          <p:cNvPr id="11266" name="Picture 2" descr="IMG_25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905000"/>
            <a:ext cx="4322311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616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21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System Safety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001000" cy="5105400"/>
          </a:xfrm>
        </p:spPr>
        <p:txBody>
          <a:bodyPr/>
          <a:lstStyle/>
          <a:p>
            <a:r>
              <a:rPr lang="en-US" dirty="0" smtClean="0"/>
              <a:t>BMS can automatically disable the high voltage lines using a main contactor switch.</a:t>
            </a:r>
          </a:p>
          <a:p>
            <a:r>
              <a:rPr lang="en-US" dirty="0" smtClean="0"/>
              <a:t>If the switch receives a signal from the BMS, the internal coil will charge and the contactor will open, shutting down the HV system.</a:t>
            </a:r>
          </a:p>
        </p:txBody>
      </p:sp>
      <p:pic>
        <p:nvPicPr>
          <p:cNvPr id="9218" name="Picture 2" descr="IMG_25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733800"/>
            <a:ext cx="3886200" cy="2873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814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159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System Safety (cont.)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7467600" cy="4906963"/>
          </a:xfrm>
        </p:spPr>
        <p:txBody>
          <a:bodyPr/>
          <a:lstStyle/>
          <a:p>
            <a:r>
              <a:rPr lang="en-US" dirty="0" smtClean="0"/>
              <a:t>The user can also disable the high voltage system manually.</a:t>
            </a:r>
          </a:p>
          <a:p>
            <a:r>
              <a:rPr lang="en-US" dirty="0" smtClean="0"/>
              <a:t>3 bright red emergency stops are on the vehicle</a:t>
            </a:r>
          </a:p>
          <a:p>
            <a:pPr lvl="1"/>
            <a:r>
              <a:rPr lang="en-US" dirty="0" smtClean="0"/>
              <a:t>One on the right side of the steering wheel for use by the driver</a:t>
            </a:r>
          </a:p>
          <a:p>
            <a:pPr lvl="1"/>
            <a:r>
              <a:rPr lang="en-US" dirty="0" smtClean="0"/>
              <a:t>One on either side behind the drivers head. These are for someone outside of the vehicle to use in case of emergency.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11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159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System Safety (cont.)</a:t>
            </a:r>
            <a:endParaRPr lang="en-US" sz="4000" dirty="0"/>
          </a:p>
        </p:txBody>
      </p:sp>
      <p:pic>
        <p:nvPicPr>
          <p:cNvPr id="10242" name="Picture 2" descr="IMG_25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777" y="990599"/>
            <a:ext cx="4638675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 descr="IMG_250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738437"/>
            <a:ext cx="5019675" cy="375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7086600" y="2209800"/>
            <a:ext cx="1676400" cy="16764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676400" y="3886200"/>
            <a:ext cx="1066800" cy="12192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276600" y="3886200"/>
            <a:ext cx="762000" cy="8382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12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006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Maximum current will be 300A</a:t>
            </a:r>
          </a:p>
          <a:p>
            <a:pPr lvl="1"/>
            <a:r>
              <a:rPr lang="en-US" dirty="0" smtClean="0"/>
              <a:t>For this reason, a 400A fuse is used as protection for the HV system on the vehicle.</a:t>
            </a:r>
          </a:p>
          <a:p>
            <a:pPr lvl="1"/>
            <a:r>
              <a:rPr lang="en-US" dirty="0" smtClean="0"/>
              <a:t>It is located at the positive end of the battery pack</a:t>
            </a:r>
          </a:p>
          <a:p>
            <a:r>
              <a:rPr lang="en-US" dirty="0" smtClean="0"/>
              <a:t>Smaller additional fuses are located on the AC power to the charger (15A) as well as the connection between the BMS and battery pack (20A, used for charging).</a:t>
            </a:r>
          </a:p>
          <a:p>
            <a:pPr lvl="1"/>
            <a:r>
              <a:rPr lang="en-US" dirty="0" smtClean="0"/>
              <a:t>Additionally, the AC power to the charger runs through a AC relay controlled by the BMS.</a:t>
            </a:r>
          </a:p>
          <a:p>
            <a:r>
              <a:rPr lang="en-US" dirty="0" smtClean="0"/>
              <a:t>A low power fuse (1A) between the AC line and the BMS.</a:t>
            </a:r>
          </a:p>
          <a:p>
            <a:r>
              <a:rPr lang="en-US" dirty="0" smtClean="0"/>
              <a:t>A 10A fuse is also in line with the ignition switch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533400"/>
            <a:ext cx="20574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90512"/>
            <a:ext cx="1905000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633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7467600" cy="639762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Requirements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Come up with an electrical drive system that would work together with an internal combustion engine to power a formula car.</a:t>
            </a:r>
          </a:p>
          <a:p>
            <a:r>
              <a:rPr lang="en-US" dirty="0" smtClean="0"/>
              <a:t>Follow all safety restrictions and standards to ensure a completely safe system.</a:t>
            </a:r>
          </a:p>
          <a:p>
            <a:r>
              <a:rPr lang="en-US" dirty="0" smtClean="0"/>
              <a:t>Adhere to the technical guidelines set forth by the Formula Hybrid™ Competition Committee</a:t>
            </a:r>
          </a:p>
          <a:p>
            <a:r>
              <a:rPr lang="en-US" dirty="0" smtClean="0"/>
              <a:t>Keep the idea of a limited budget in mind while designing system.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467600" cy="8683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Final Schematic Review</a:t>
            </a:r>
            <a:endParaRPr lang="en-US" sz="40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832574" y="-613377"/>
            <a:ext cx="5562602" cy="8770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238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286000"/>
            <a:ext cx="7772400" cy="1975104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600" b="1" cap="all" dirty="0" smtClean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+mj-lt"/>
                <a:ea typeface="+mj-ea"/>
                <a:cs typeface="+mj-cs"/>
              </a:rPr>
              <a:t>Demonstration</a:t>
            </a:r>
            <a:endParaRPr lang="en-US" sz="4600" b="1" cap="all" dirty="0">
              <a:ln w="5000" cmpd="sng">
                <a:solidFill>
                  <a:schemeClr val="accent1">
                    <a:tint val="80000"/>
                    <a:shade val="99000"/>
                    <a:satMod val="50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63000"/>
                      <a:satMod val="255000"/>
                    </a:schemeClr>
                  </a:gs>
                  <a:gs pos="9000">
                    <a:schemeClr val="accent1">
                      <a:tint val="63000"/>
                      <a:satMod val="255000"/>
                    </a:schemeClr>
                  </a:gs>
                  <a:gs pos="53000">
                    <a:schemeClr val="accent1">
                      <a:shade val="60000"/>
                      <a:satMod val="100000"/>
                    </a:schemeClr>
                  </a:gs>
                  <a:gs pos="90000">
                    <a:schemeClr val="accent1">
                      <a:tint val="63000"/>
                      <a:satMod val="255000"/>
                    </a:schemeClr>
                  </a:gs>
                  <a:gs pos="100000">
                    <a:schemeClr val="accent1">
                      <a:tint val="63000"/>
                      <a:satMod val="255000"/>
                    </a:schemeClr>
                  </a:gs>
                </a:gsLst>
                <a:lin ang="5400000"/>
              </a:gradFill>
              <a:effectLst>
                <a:outerShdw blurRad="50800" dist="38100" dir="5400000" algn="t" rotWithShape="0">
                  <a:prstClr val="black">
                    <a:alpha val="5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6593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9762"/>
          </a:xfrm>
        </p:spPr>
        <p:txBody>
          <a:bodyPr>
            <a:noAutofit/>
          </a:bodyPr>
          <a:lstStyle/>
          <a:p>
            <a:r>
              <a:rPr lang="en-US" sz="4000" dirty="0" smtClean="0"/>
              <a:t>Problems Encountered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7924800" cy="5410200"/>
          </a:xfrm>
        </p:spPr>
        <p:txBody>
          <a:bodyPr>
            <a:normAutofit/>
          </a:bodyPr>
          <a:lstStyle/>
          <a:p>
            <a:r>
              <a:rPr lang="en-US" dirty="0" smtClean="0"/>
              <a:t>Main problem was gaining access to batteries.</a:t>
            </a:r>
          </a:p>
          <a:p>
            <a:pPr lvl="1"/>
            <a:r>
              <a:rPr lang="en-US" dirty="0" smtClean="0"/>
              <a:t>Not allowed to use batteries until qualified.</a:t>
            </a:r>
          </a:p>
          <a:p>
            <a:pPr lvl="1"/>
            <a:r>
              <a:rPr lang="en-US" dirty="0" smtClean="0"/>
              <a:t>Took several training courses and ordered safety equipment.</a:t>
            </a:r>
          </a:p>
          <a:p>
            <a:pPr lvl="1"/>
            <a:r>
              <a:rPr lang="en-US" dirty="0" smtClean="0"/>
              <a:t>Finally given access after 1 month</a:t>
            </a:r>
          </a:p>
          <a:p>
            <a:pPr lvl="1"/>
            <a:r>
              <a:rPr lang="en-US" dirty="0" smtClean="0"/>
              <a:t>Put us way behind schedule and gave us only a few days to assemble and test our system.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591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667" y="1295400"/>
            <a:ext cx="7467600" cy="4525963"/>
          </a:xfrm>
        </p:spPr>
        <p:txBody>
          <a:bodyPr/>
          <a:lstStyle/>
          <a:p>
            <a:r>
              <a:rPr lang="en-US" dirty="0" smtClean="0"/>
              <a:t>Inadequate budget also a main concern</a:t>
            </a:r>
          </a:p>
          <a:p>
            <a:pPr lvl="1"/>
            <a:r>
              <a:rPr lang="en-US" dirty="0" smtClean="0"/>
              <a:t>Parts for our system were very expensive and the ECE budget was low.</a:t>
            </a:r>
          </a:p>
          <a:p>
            <a:pPr lvl="1"/>
            <a:r>
              <a:rPr lang="en-US" dirty="0" smtClean="0"/>
              <a:t>Forced to rely on SAE and Mechanical Engineering funds.</a:t>
            </a:r>
          </a:p>
          <a:p>
            <a:pPr lvl="1"/>
            <a:r>
              <a:rPr lang="en-US" dirty="0" smtClean="0"/>
              <a:t>We had many delays purchasing parts because of issues with transferring funds and ordering parts through the ME dept.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7467600" cy="639762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smtClean="0"/>
              <a:t>Problems Encountered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93898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Learned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Working on an inter-group project can be extremely difficult</a:t>
            </a:r>
          </a:p>
          <a:p>
            <a:pPr lvl="1"/>
            <a:r>
              <a:rPr lang="en-US" dirty="0" smtClean="0"/>
              <a:t>Our communication skills were greatly improved</a:t>
            </a:r>
          </a:p>
          <a:p>
            <a:pPr lvl="1"/>
            <a:r>
              <a:rPr lang="en-US" dirty="0" smtClean="0"/>
              <a:t>We learned how to effectively communicate with other engineering students, businesses, and within our own group</a:t>
            </a:r>
          </a:p>
          <a:p>
            <a:pPr lvl="1"/>
            <a:r>
              <a:rPr lang="en-US" dirty="0" smtClean="0"/>
              <a:t>This project was unique in that it was more like a real world project where you have to work efficiently with other departments and companies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243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Learned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We learned a great amount about power electronics, safety, and mechanical engineering design considerations.</a:t>
            </a:r>
          </a:p>
          <a:p>
            <a:r>
              <a:rPr lang="en-US" dirty="0" smtClean="0"/>
              <a:t>A lot of research was done in order to make sure that we met all design requirements.</a:t>
            </a:r>
          </a:p>
          <a:p>
            <a:pPr lvl="1"/>
            <a:r>
              <a:rPr lang="en-US" dirty="0" smtClean="0"/>
              <a:t>We didn’t have much support on this so it was a lot of learning on our own.</a:t>
            </a:r>
          </a:p>
          <a:p>
            <a:pPr lvl="1"/>
            <a:r>
              <a:rPr lang="en-US" dirty="0" smtClean="0"/>
              <a:t>Companies are rarely helpful unless you place large and expensive orders so we were usually on our own to figure everything out by ourselves.</a:t>
            </a:r>
          </a:p>
        </p:txBody>
      </p:sp>
    </p:spTree>
    <p:extLst>
      <p:ext uri="{BB962C8B-B14F-4D97-AF65-F5344CB8AC3E}">
        <p14:creationId xmlns:p14="http://schemas.microsoft.com/office/powerpoint/2010/main" val="188059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Budget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341562"/>
              </p:ext>
            </p:extLst>
          </p:nvPr>
        </p:nvGraphicFramePr>
        <p:xfrm>
          <a:off x="457200" y="1524000"/>
          <a:ext cx="7924801" cy="4876800"/>
        </p:xfrm>
        <a:graphic>
          <a:graphicData uri="http://schemas.openxmlformats.org/drawingml/2006/table">
            <a:tbl>
              <a:tblPr/>
              <a:tblGrid>
                <a:gridCol w="1779908"/>
                <a:gridCol w="1463447"/>
                <a:gridCol w="1002977"/>
                <a:gridCol w="1201456"/>
                <a:gridCol w="2477013"/>
              </a:tblGrid>
              <a:tr h="40568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+mn-lt"/>
                          <a:ea typeface="Times New Roman"/>
                          <a:cs typeface="Times New Roman"/>
                        </a:rPr>
                        <a:t>Part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+mn-lt"/>
                          <a:ea typeface="Times New Roman"/>
                          <a:cs typeface="Times New Roman"/>
                        </a:rPr>
                        <a:t>Cost per unit</a:t>
                      </a:r>
                      <a:endParaRPr lang="en-US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+mn-lt"/>
                          <a:ea typeface="Times New Roman"/>
                          <a:cs typeface="Times New Roman"/>
                        </a:rPr>
                        <a:t>Quantity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+mn-lt"/>
                          <a:ea typeface="Times New Roman"/>
                          <a:cs typeface="Times New Roman"/>
                        </a:rPr>
                        <a:t>Total Cost</a:t>
                      </a:r>
                      <a:endParaRPr lang="en-US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+mn-lt"/>
                          <a:ea typeface="Times New Roman"/>
                          <a:cs typeface="Times New Roman"/>
                        </a:rPr>
                        <a:t>Notes</a:t>
                      </a:r>
                      <a:endParaRPr lang="en-US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387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Electric Motor Controller  – Curtis 1238R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+mn-lt"/>
                          <a:ea typeface="Times New Roman"/>
                          <a:cs typeface="Times New Roman"/>
                        </a:rPr>
                        <a:t>$1,500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+mn-lt"/>
                          <a:ea typeface="Times New Roman"/>
                          <a:cs typeface="Times New Roman"/>
                        </a:rPr>
                        <a:t>0 (Donated)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+mn-lt"/>
                          <a:ea typeface="Times New Roman"/>
                          <a:cs typeface="Times New Roman"/>
                        </a:rPr>
                        <a:t>Donated by Bob </a:t>
                      </a:r>
                      <a:r>
                        <a:rPr lang="en-US" sz="1400" dirty="0" err="1">
                          <a:latin typeface="+mn-lt"/>
                          <a:ea typeface="Times New Roman"/>
                          <a:cs typeface="Times New Roman"/>
                        </a:rPr>
                        <a:t>Erko</a:t>
                      </a:r>
                      <a:r>
                        <a:rPr lang="en-US" sz="1400" dirty="0">
                          <a:latin typeface="+mn-lt"/>
                          <a:ea typeface="Times New Roman"/>
                          <a:cs typeface="Times New Roman"/>
                        </a:rPr>
                        <a:t> from </a:t>
                      </a: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Tennant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137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Curtis 1311 Motor Controller Programmer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$755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0 (Donated)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+mn-lt"/>
                          <a:ea typeface="Times New Roman"/>
                          <a:cs typeface="Times New Roman"/>
                        </a:rPr>
                        <a:t>Also donated by Bob </a:t>
                      </a:r>
                      <a:r>
                        <a:rPr lang="en-US" sz="1400" dirty="0" err="1">
                          <a:latin typeface="+mn-lt"/>
                          <a:ea typeface="Times New Roman"/>
                          <a:cs typeface="Times New Roman"/>
                        </a:rPr>
                        <a:t>Erko</a:t>
                      </a:r>
                      <a:r>
                        <a:rPr lang="en-US" sz="1400" dirty="0">
                          <a:latin typeface="+mn-lt"/>
                          <a:ea typeface="Times New Roman"/>
                          <a:cs typeface="Times New Roman"/>
                        </a:rPr>
                        <a:t> from </a:t>
                      </a: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Tennant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387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AC Induction Motor (AC-15)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$1,350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$1,350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+mn-lt"/>
                          <a:ea typeface="Times New Roman"/>
                          <a:cs typeface="Times New Roman"/>
                        </a:rPr>
                        <a:t>Purchased from </a:t>
                      </a: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Thunderstruck Motors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On ME budget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85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+mn-lt"/>
                          <a:ea typeface="Times New Roman"/>
                          <a:cs typeface="Times New Roman"/>
                        </a:rPr>
                        <a:t>Flux Power 3.2V 40Ah Cells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$54.48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24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+mn-lt"/>
                          <a:ea typeface="Times New Roman"/>
                          <a:cs typeface="Times New Roman"/>
                        </a:rPr>
                        <a:t>$</a:t>
                      </a: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1,307.52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+mn-lt"/>
                          <a:ea typeface="Times New Roman"/>
                          <a:cs typeface="Times New Roman"/>
                        </a:rPr>
                        <a:t>Purchased direct from Flux </a:t>
                      </a: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Power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924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Delta-Q 72V 1kW Charger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$382.86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+mn-lt"/>
                          <a:ea typeface="Times New Roman"/>
                          <a:cs typeface="Times New Roman"/>
                        </a:rPr>
                        <a:t>$382.86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+mn-lt"/>
                          <a:ea typeface="Times New Roman"/>
                          <a:cs typeface="Times New Roman"/>
                        </a:rPr>
                        <a:t>Also purchased from Flux </a:t>
                      </a: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Power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421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eLithion Lithiumate Lite Battery Management System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$481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+mn-lt"/>
                          <a:ea typeface="Times New Roman"/>
                          <a:cs typeface="Times New Roman"/>
                        </a:rPr>
                        <a:t>$481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+mn-lt"/>
                          <a:ea typeface="Times New Roman"/>
                          <a:cs typeface="Times New Roman"/>
                        </a:rPr>
                        <a:t>Purchased through EVolveElectrics.com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031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Budget (cont.)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1736576"/>
              </p:ext>
            </p:extLst>
          </p:nvPr>
        </p:nvGraphicFramePr>
        <p:xfrm>
          <a:off x="609599" y="1447800"/>
          <a:ext cx="7924801" cy="4974570"/>
        </p:xfrm>
        <a:graphic>
          <a:graphicData uri="http://schemas.openxmlformats.org/drawingml/2006/table">
            <a:tbl>
              <a:tblPr/>
              <a:tblGrid>
                <a:gridCol w="1779908"/>
                <a:gridCol w="1463447"/>
                <a:gridCol w="1002977"/>
                <a:gridCol w="1201456"/>
                <a:gridCol w="2477013"/>
              </a:tblGrid>
              <a:tr h="2916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+mn-lt"/>
                          <a:ea typeface="Times New Roman"/>
                          <a:cs typeface="Times New Roman"/>
                        </a:rPr>
                        <a:t>Part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+mn-lt"/>
                          <a:ea typeface="Times New Roman"/>
                          <a:cs typeface="Times New Roman"/>
                        </a:rPr>
                        <a:t>Cost per unit</a:t>
                      </a:r>
                      <a:endParaRPr lang="en-US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+mn-lt"/>
                          <a:ea typeface="Times New Roman"/>
                          <a:cs typeface="Times New Roman"/>
                        </a:rPr>
                        <a:t>Quantity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+mn-lt"/>
                          <a:ea typeface="Times New Roman"/>
                          <a:cs typeface="Times New Roman"/>
                        </a:rPr>
                        <a:t>Total</a:t>
                      </a:r>
                      <a:r>
                        <a:rPr lang="en-US" sz="1400" b="1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 b="1" dirty="0" smtClean="0">
                          <a:latin typeface="+mn-lt"/>
                          <a:ea typeface="Times New Roman"/>
                          <a:cs typeface="Times New Roman"/>
                        </a:rPr>
                        <a:t>Cost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+mn-lt"/>
                          <a:ea typeface="Times New Roman"/>
                          <a:cs typeface="Times New Roman"/>
                        </a:rPr>
                        <a:t>Notes</a:t>
                      </a:r>
                      <a:endParaRPr lang="en-US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18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Main</a:t>
                      </a:r>
                      <a:r>
                        <a:rPr lang="en-US" sz="14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Contactor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$120.00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$120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Purchased</a:t>
                      </a:r>
                      <a:r>
                        <a:rPr lang="en-US" sz="1400" baseline="0" dirty="0" smtClean="0"/>
                        <a:t> from </a:t>
                      </a:r>
                      <a:r>
                        <a:rPr lang="en-US" sz="1400" baseline="0" dirty="0" err="1" smtClean="0"/>
                        <a:t>DigiKey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99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E-Stop Pushbuttons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~$6.00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$0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Donated</a:t>
                      </a:r>
                      <a:r>
                        <a:rPr lang="en-US" sz="1400" baseline="0" dirty="0" smtClean="0"/>
                        <a:t> by Omron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18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AC</a:t>
                      </a:r>
                      <a:r>
                        <a:rPr lang="en-US" sz="1400" baseline="0" dirty="0" smtClean="0"/>
                        <a:t> Relay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$15.00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$15.00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Purchased</a:t>
                      </a:r>
                      <a:r>
                        <a:rPr lang="en-US" sz="1400" baseline="0" dirty="0" smtClean="0"/>
                        <a:t> from </a:t>
                      </a:r>
                      <a:r>
                        <a:rPr lang="en-US" sz="1400" baseline="0" dirty="0" err="1" smtClean="0"/>
                        <a:t>DigiKey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978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Ground</a:t>
                      </a:r>
                      <a:r>
                        <a:rPr lang="en-US" sz="1400" baseline="0" dirty="0" smtClean="0"/>
                        <a:t> Fault Detector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~$125.00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$25.00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Donated from</a:t>
                      </a:r>
                      <a:r>
                        <a:rPr lang="en-US" sz="1400" baseline="0" dirty="0" smtClean="0"/>
                        <a:t> Bender (just charged shipping)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55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400A</a:t>
                      </a:r>
                      <a:r>
                        <a:rPr lang="en-US" sz="14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Fuses/Fuse</a:t>
                      </a:r>
                      <a:r>
                        <a:rPr lang="en-US" sz="14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Holders</a:t>
                      </a:r>
                      <a:endParaRPr lang="en-US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$31.00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$93.00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Purchased</a:t>
                      </a:r>
                      <a:r>
                        <a:rPr lang="en-US" sz="1400" baseline="0" dirty="0" smtClean="0"/>
                        <a:t> from Access Platform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63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14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Gauge Wire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$150.00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35</a:t>
                      </a:r>
                      <a:r>
                        <a:rPr lang="en-US" sz="1400" baseline="0" dirty="0" smtClean="0"/>
                        <a:t> ft.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$150.00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Purchased</a:t>
                      </a:r>
                      <a:r>
                        <a:rPr lang="en-US" sz="1400" baseline="0" dirty="0" smtClean="0"/>
                        <a:t> from Grainger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2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Other Wiring (16-18)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$15.00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60 ft.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$15.00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Purchased from MACs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28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Bus Bars/ Washers/Bolts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$4.00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24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$96.00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Purchased</a:t>
                      </a:r>
                      <a:r>
                        <a:rPr lang="en-US" sz="1400" baseline="0" dirty="0" smtClean="0"/>
                        <a:t> from </a:t>
                      </a:r>
                      <a:r>
                        <a:rPr lang="en-US" sz="1400" baseline="0" dirty="0" err="1" smtClean="0"/>
                        <a:t>EVolve</a:t>
                      </a:r>
                      <a:r>
                        <a:rPr lang="en-US" sz="1400" baseline="0" dirty="0" smtClean="0"/>
                        <a:t> Electrics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90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Copper Lugs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(M6 &amp; M8)</a:t>
                      </a:r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$1.50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45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$67.50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Purchased</a:t>
                      </a:r>
                      <a:r>
                        <a:rPr lang="en-US" sz="1400" baseline="0" dirty="0" smtClean="0"/>
                        <a:t> from Grainger</a:t>
                      </a:r>
                      <a:endParaRPr lang="en-US" sz="1400" dirty="0"/>
                    </a:p>
                  </a:txBody>
                  <a:tcPr marL="50416" marR="50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227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5344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Characterizing electric motor</a:t>
            </a:r>
          </a:p>
          <a:p>
            <a:pPr lvl="1"/>
            <a:r>
              <a:rPr lang="en-US" dirty="0" smtClean="0"/>
              <a:t>Motor should be rigorously tested to achieve peak performance and proper current distribution over the 3 phases.</a:t>
            </a:r>
          </a:p>
          <a:p>
            <a:pPr lvl="1"/>
            <a:r>
              <a:rPr lang="en-US" dirty="0" smtClean="0"/>
              <a:t>Additional testing and tweaking of programmer settings.</a:t>
            </a:r>
          </a:p>
          <a:p>
            <a:r>
              <a:rPr lang="en-US" dirty="0" smtClean="0"/>
              <a:t>Investigate and implement regenerative braking techniques</a:t>
            </a:r>
          </a:p>
          <a:p>
            <a:pPr lvl="1"/>
            <a:r>
              <a:rPr lang="en-US" dirty="0" smtClean="0"/>
              <a:t>Could potentially improve battery life and improve endurance competition results.</a:t>
            </a:r>
          </a:p>
          <a:p>
            <a:r>
              <a:rPr lang="en-US" dirty="0" smtClean="0"/>
              <a:t>Further review of safety rules and regulations</a:t>
            </a:r>
          </a:p>
          <a:p>
            <a:pPr lvl="1"/>
            <a:r>
              <a:rPr lang="en-US" dirty="0" smtClean="0"/>
              <a:t>Could potentially wire interlock to gas pedal.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40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We developed a fully functional electrical system for a hybrid vehicle</a:t>
            </a:r>
          </a:p>
          <a:p>
            <a:r>
              <a:rPr lang="en-US" dirty="0" smtClean="0"/>
              <a:t>We came up with the overall design and connected the entire electrical system</a:t>
            </a:r>
          </a:p>
          <a:p>
            <a:r>
              <a:rPr lang="en-US" dirty="0" smtClean="0"/>
              <a:t>The electrical system including the electric motor is up and running</a:t>
            </a:r>
          </a:p>
          <a:p>
            <a:pPr lvl="1"/>
            <a:r>
              <a:rPr lang="en-US" dirty="0" smtClean="0"/>
              <a:t>Given our time and budget constraints we see this as a huge accomplishment</a:t>
            </a:r>
          </a:p>
          <a:p>
            <a:pPr lvl="1"/>
            <a:r>
              <a:rPr lang="en-US" dirty="0" smtClean="0"/>
              <a:t>Our User’s Manual and Technical Description should guide the Mechanical Engineering team to finish whatever we didn’t have time to implement</a:t>
            </a:r>
          </a:p>
          <a:p>
            <a:r>
              <a:rPr lang="en-US" dirty="0" smtClean="0"/>
              <a:t>The motor has yet to be tuned and optimized, but we researched how to program it and did as much as we could with our time constraints</a:t>
            </a:r>
          </a:p>
          <a:p>
            <a:pPr lvl="1"/>
            <a:r>
              <a:rPr lang="en-US" dirty="0" smtClean="0"/>
              <a:t>We determined what work has yet to be done (mainly tuning the motor and a few changes to meet competition standards) and are communicating this to the Mechanical Engineering design team</a:t>
            </a:r>
          </a:p>
          <a:p>
            <a:pPr lvl="1"/>
            <a:r>
              <a:rPr lang="en-US" dirty="0" smtClean="0"/>
              <a:t>All design work has been completed.  What remains is simply implementing the things we were only able to 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0940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286000"/>
            <a:ext cx="7772400" cy="1975104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600" b="1" cap="all" dirty="0" smtClean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+mj-lt"/>
                <a:ea typeface="+mj-ea"/>
                <a:cs typeface="+mj-cs"/>
              </a:rPr>
              <a:t>Technical Description</a:t>
            </a:r>
            <a:endParaRPr lang="en-US" sz="4600" b="1" cap="all" dirty="0">
              <a:ln w="5000" cmpd="sng">
                <a:solidFill>
                  <a:schemeClr val="accent1">
                    <a:tint val="80000"/>
                    <a:shade val="99000"/>
                    <a:satMod val="50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63000"/>
                      <a:satMod val="255000"/>
                    </a:schemeClr>
                  </a:gs>
                  <a:gs pos="9000">
                    <a:schemeClr val="accent1">
                      <a:tint val="63000"/>
                      <a:satMod val="255000"/>
                    </a:schemeClr>
                  </a:gs>
                  <a:gs pos="53000">
                    <a:schemeClr val="accent1">
                      <a:shade val="60000"/>
                      <a:satMod val="100000"/>
                    </a:schemeClr>
                  </a:gs>
                  <a:gs pos="90000">
                    <a:schemeClr val="accent1">
                      <a:tint val="63000"/>
                      <a:satMod val="255000"/>
                    </a:schemeClr>
                  </a:gs>
                  <a:gs pos="100000">
                    <a:schemeClr val="accent1">
                      <a:tint val="63000"/>
                      <a:satMod val="255000"/>
                    </a:schemeClr>
                  </a:gs>
                </a:gsLst>
                <a:lin ang="5400000"/>
              </a:gradFill>
              <a:effectLst>
                <a:outerShdw blurRad="50800" dist="38100" dir="5400000" algn="t" rotWithShape="0">
                  <a:prstClr val="black">
                    <a:alpha val="5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Through </a:t>
            </a:r>
            <a:r>
              <a:rPr lang="en-US" dirty="0"/>
              <a:t>the course of Design 2 and </a:t>
            </a:r>
            <a:r>
              <a:rPr lang="en-US" dirty="0" smtClean="0"/>
              <a:t>3 we </a:t>
            </a:r>
            <a:r>
              <a:rPr lang="en-US" dirty="0"/>
              <a:t>went from knowing nothing about vehicles or motors to building a working electrical system for a hybrid vehicle</a:t>
            </a:r>
          </a:p>
          <a:p>
            <a:r>
              <a:rPr lang="en-US" dirty="0"/>
              <a:t>We learned how to improvise and re-evaluate design considerations in an efficient and time effective manner</a:t>
            </a:r>
          </a:p>
          <a:p>
            <a:pPr lvl="1"/>
            <a:r>
              <a:rPr lang="en-US" dirty="0"/>
              <a:t>We were on a serious time crunch and things didn’t often go as expected, but we were able to work past all problems </a:t>
            </a:r>
            <a:r>
              <a:rPr lang="en-US" dirty="0" smtClean="0"/>
              <a:t>encountered</a:t>
            </a:r>
          </a:p>
          <a:p>
            <a:r>
              <a:rPr lang="en-US" dirty="0" smtClean="0"/>
              <a:t>A follow on design team or interest group would be possible, but a design team would likely have to work on multiple projects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5269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159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Drive Train Configuration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2400" y="2667000"/>
            <a:ext cx="4495800" cy="3657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Advantages:</a:t>
            </a:r>
          </a:p>
          <a:p>
            <a:pPr lvl="1"/>
            <a:r>
              <a:rPr lang="en-US" dirty="0" smtClean="0"/>
              <a:t>Requires smaller battery capacity</a:t>
            </a:r>
          </a:p>
          <a:p>
            <a:pPr lvl="1"/>
            <a:r>
              <a:rPr lang="en-US" dirty="0" smtClean="0"/>
              <a:t>Eliminates inefficient energy loss</a:t>
            </a:r>
          </a:p>
          <a:p>
            <a:pPr lvl="1"/>
            <a:r>
              <a:rPr lang="en-US" dirty="0" smtClean="0"/>
              <a:t>Works well in a highway condition</a:t>
            </a:r>
          </a:p>
          <a:p>
            <a:r>
              <a:rPr lang="en-US" dirty="0" smtClean="0"/>
              <a:t>Disadvantages</a:t>
            </a:r>
          </a:p>
          <a:p>
            <a:pPr lvl="1"/>
            <a:r>
              <a:rPr lang="en-US" dirty="0" smtClean="0"/>
              <a:t>Inefficient in stop-and-go situations.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t="1767" r="3491" b="3534"/>
          <a:stretch>
            <a:fillRect/>
          </a:stretch>
        </p:blipFill>
        <p:spPr bwMode="auto">
          <a:xfrm>
            <a:off x="304800" y="2667000"/>
            <a:ext cx="3437468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 txBox="1">
            <a:spLocks/>
          </p:cNvSpPr>
          <p:nvPr/>
        </p:nvSpPr>
        <p:spPr>
          <a:xfrm>
            <a:off x="475344" y="3428999"/>
            <a:ext cx="2016735" cy="995680"/>
          </a:xfrm>
          <a:prstGeom prst="rect">
            <a:avLst/>
          </a:prstGeom>
        </p:spPr>
        <p:txBody>
          <a:bodyPr vert="horz">
            <a:normAutofit fontScale="85000" lnSpcReduction="10000"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Parallel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33400" y="1066800"/>
            <a:ext cx="8153400" cy="1447800"/>
          </a:xfrm>
          <a:prstGeom prst="rect">
            <a:avLst/>
          </a:prstGeom>
        </p:spPr>
        <p:txBody>
          <a:bodyPr vert="horz">
            <a:normAutofit fontScale="77500" lnSpcReduction="20000"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lang="en-US" sz="3000" noProof="0" dirty="0" smtClean="0"/>
              <a:t>Combustion engine and electric motor power the wheels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kumimoji="0" lang="en-US" sz="30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Engine</a:t>
            </a:r>
            <a:r>
              <a:rPr kumimoji="0" lang="en-US" sz="3000" b="0" i="0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is connected directly to wheels, eliminating inefficient energy conversion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lang="en-US" sz="3000" dirty="0" smtClean="0"/>
              <a:t>Allows for the option of using regenerative braking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3-Phase AC Induction Motor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4419600" cy="49530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Power is supplied to rotor by electromagnetic induction.</a:t>
            </a:r>
          </a:p>
          <a:p>
            <a:r>
              <a:rPr lang="en-US" dirty="0" smtClean="0"/>
              <a:t>Speed is easily controlled</a:t>
            </a:r>
          </a:p>
          <a:p>
            <a:r>
              <a:rPr lang="en-US" dirty="0" smtClean="0"/>
              <a:t>Relatively simple motor setup</a:t>
            </a:r>
          </a:p>
          <a:p>
            <a:r>
              <a:rPr lang="en-US" dirty="0" smtClean="0"/>
              <a:t>High power availability</a:t>
            </a:r>
          </a:p>
          <a:p>
            <a:r>
              <a:rPr lang="en-US" dirty="0" smtClean="0"/>
              <a:t>Smooth power and control</a:t>
            </a:r>
          </a:p>
          <a:p>
            <a:r>
              <a:rPr lang="en-US" dirty="0" smtClean="0"/>
              <a:t>Generally have the lowest cost among electric motors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2514600"/>
            <a:ext cx="3733800" cy="2822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AC-15 Electric Motor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7467600" cy="1371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Manufactured by HPEVS (High Performance Electric Vehicle Systems)</a:t>
            </a:r>
          </a:p>
          <a:p>
            <a:r>
              <a:rPr lang="en-US" sz="2400" dirty="0" smtClean="0"/>
              <a:t>Purchased from Thunderstruck Motors</a:t>
            </a:r>
            <a:endParaRPr lang="en-US" sz="2400" dirty="0"/>
          </a:p>
        </p:txBody>
      </p:sp>
      <p:pic>
        <p:nvPicPr>
          <p:cNvPr id="4" name="Picture 3" descr="AC15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2001" y="2819401"/>
            <a:ext cx="2286000" cy="3510644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 l="877" t="2137" r="4386" b="3846"/>
          <a:stretch>
            <a:fillRect/>
          </a:stretch>
        </p:blipFill>
        <p:spPr bwMode="auto">
          <a:xfrm>
            <a:off x="3463932" y="2819400"/>
            <a:ext cx="5222868" cy="3546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Curtis 1238R Motor Controller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419600" cy="44196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Tennant offered to donate a motor controller.</a:t>
            </a:r>
          </a:p>
          <a:p>
            <a:r>
              <a:rPr lang="en-US" dirty="0" smtClean="0"/>
              <a:t>This controller was chosen based on its ability to handle high current requirements of our system</a:t>
            </a:r>
          </a:p>
          <a:p>
            <a:r>
              <a:rPr lang="en-US" dirty="0" smtClean="0"/>
              <a:t>Uses VCL language (Vehicle Control Language)</a:t>
            </a:r>
          </a:p>
          <a:p>
            <a:r>
              <a:rPr lang="en-US" dirty="0" smtClean="0"/>
              <a:t>Curtis 1311 Handheld programmer is used for programming and adjusting parameters. This was also donated by Tennant.</a:t>
            </a:r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102" y="1295401"/>
            <a:ext cx="3220069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5167" y="4038600"/>
            <a:ext cx="211383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Curtis 1238R (cont.)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7338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This controller is able to operate in torque control mode.</a:t>
            </a:r>
          </a:p>
          <a:p>
            <a:r>
              <a:rPr lang="en-US" dirty="0" smtClean="0"/>
              <a:t>Works very well in a parallel hybrid configuration.</a:t>
            </a:r>
          </a:p>
          <a:p>
            <a:r>
              <a:rPr lang="en-US" dirty="0" smtClean="0"/>
              <a:t>Designed for 72-96V systems.</a:t>
            </a:r>
          </a:p>
          <a:p>
            <a:r>
              <a:rPr lang="en-US" dirty="0" smtClean="0"/>
              <a:t>550A two-minute RMS current rating.</a:t>
            </a:r>
          </a:p>
          <a:p>
            <a:r>
              <a:rPr lang="en-US" dirty="0" smtClean="0"/>
              <a:t>Meets IP65 environmental sealing standard.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1295400"/>
            <a:ext cx="4495800" cy="5079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517</TotalTime>
  <Words>2056</Words>
  <Application>Microsoft Office PowerPoint</Application>
  <PresentationFormat>On-screen Show (4:3)</PresentationFormat>
  <Paragraphs>319</Paragraphs>
  <Slides>40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Technic</vt:lpstr>
      <vt:lpstr>Hybrid Formula Car SD1115</vt:lpstr>
      <vt:lpstr>Problem: Crude Oil Dependency</vt:lpstr>
      <vt:lpstr>Requirements</vt:lpstr>
      <vt:lpstr>PowerPoint Presentation</vt:lpstr>
      <vt:lpstr>Drive Train Configuration</vt:lpstr>
      <vt:lpstr>3-Phase AC Induction Motor</vt:lpstr>
      <vt:lpstr>AC-15 Electric Motor</vt:lpstr>
      <vt:lpstr>Curtis 1238R Motor Controller</vt:lpstr>
      <vt:lpstr>Curtis 1238R (cont.)</vt:lpstr>
      <vt:lpstr>Curtis 1238R (cont.)</vt:lpstr>
      <vt:lpstr>Batteries</vt:lpstr>
      <vt:lpstr>Batteries (cont.)</vt:lpstr>
      <vt:lpstr>Batteries (cont.)</vt:lpstr>
      <vt:lpstr>Battery Charger</vt:lpstr>
      <vt:lpstr>Battery Management System</vt:lpstr>
      <vt:lpstr>Battery Management System (cont.)</vt:lpstr>
      <vt:lpstr>Battery Management System (cont.)</vt:lpstr>
      <vt:lpstr>PowerPoint Presentation</vt:lpstr>
      <vt:lpstr>Overall System Schematic</vt:lpstr>
      <vt:lpstr>Ignition Switch</vt:lpstr>
      <vt:lpstr>Battery Management System</vt:lpstr>
      <vt:lpstr>Motor Controller</vt:lpstr>
      <vt:lpstr>Electric Motor</vt:lpstr>
      <vt:lpstr>Throttle Assembly</vt:lpstr>
      <vt:lpstr>Low Voltage Controls</vt:lpstr>
      <vt:lpstr>System Safety</vt:lpstr>
      <vt:lpstr>System Safety (cont.)</vt:lpstr>
      <vt:lpstr>System Safety (cont.)</vt:lpstr>
      <vt:lpstr>Fusing</vt:lpstr>
      <vt:lpstr>Final Schematic Review</vt:lpstr>
      <vt:lpstr>PowerPoint Presentation</vt:lpstr>
      <vt:lpstr>Problems Encountered</vt:lpstr>
      <vt:lpstr>PowerPoint Presentation</vt:lpstr>
      <vt:lpstr>Lessons Learned</vt:lpstr>
      <vt:lpstr>Lessons Learned</vt:lpstr>
      <vt:lpstr>Budget</vt:lpstr>
      <vt:lpstr>Budget (cont.)</vt:lpstr>
      <vt:lpstr>Future Work</vt:lpstr>
      <vt:lpstr>Summary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Hybrid Formula Car SD1115</dc:title>
  <dc:creator>Jamie Ottmar</dc:creator>
  <cp:lastModifiedBy>The School Of</cp:lastModifiedBy>
  <cp:revision>47</cp:revision>
  <dcterms:created xsi:type="dcterms:W3CDTF">2012-05-03T02:44:22Z</dcterms:created>
  <dcterms:modified xsi:type="dcterms:W3CDTF">2012-05-07T05:24:08Z</dcterms:modified>
</cp:coreProperties>
</file>